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&#246;r\Mina%20dokument\Mina%20dokument\Projekt\lump%20sum%20projekt\PP%20-presentationer\Fiskf&#229;ngster%201996-2012%20bearbeta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Blad1!$B$4:$B$6</c:f>
              <c:strCache>
                <c:ptCount val="1"/>
                <c:pt idx="0">
                  <c:v>strömming &gt; 10 m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Blad1!$B$7:$B$23</c:f>
              <c:numCache>
                <c:formatCode>General</c:formatCode>
                <c:ptCount val="17"/>
                <c:pt idx="0">
                  <c:v>16213024</c:v>
                </c:pt>
                <c:pt idx="1">
                  <c:v>18691484</c:v>
                </c:pt>
                <c:pt idx="2">
                  <c:v>16858571</c:v>
                </c:pt>
                <c:pt idx="3">
                  <c:v>14658644</c:v>
                </c:pt>
                <c:pt idx="4">
                  <c:v>15867091</c:v>
                </c:pt>
                <c:pt idx="5">
                  <c:v>17874621</c:v>
                </c:pt>
                <c:pt idx="6">
                  <c:v>18422800</c:v>
                </c:pt>
                <c:pt idx="7">
                  <c:v>16451812</c:v>
                </c:pt>
                <c:pt idx="8">
                  <c:v>21166012</c:v>
                </c:pt>
                <c:pt idx="9">
                  <c:v>29932180</c:v>
                </c:pt>
                <c:pt idx="10">
                  <c:v>32993063</c:v>
                </c:pt>
                <c:pt idx="11">
                  <c:v>28171160</c:v>
                </c:pt>
                <c:pt idx="12">
                  <c:v>26565729</c:v>
                </c:pt>
                <c:pt idx="13">
                  <c:v>23152852</c:v>
                </c:pt>
                <c:pt idx="14">
                  <c:v>19542930</c:v>
                </c:pt>
                <c:pt idx="15">
                  <c:v>19435321</c:v>
                </c:pt>
                <c:pt idx="16">
                  <c:v>20554147</c:v>
                </c:pt>
              </c:numCache>
            </c:numRef>
          </c:val>
        </c:ser>
        <c:ser>
          <c:idx val="1"/>
          <c:order val="1"/>
          <c:tx>
            <c:strRef>
              <c:f>Blad1!$C$4:$C$6</c:f>
              <c:strCache>
                <c:ptCount val="1"/>
                <c:pt idx="0">
                  <c:v>strömming kustfiske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Blad1!$C$7:$C$23</c:f>
              <c:numCache>
                <c:formatCode>General</c:formatCode>
                <c:ptCount val="17"/>
                <c:pt idx="0">
                  <c:v>1569349</c:v>
                </c:pt>
                <c:pt idx="1">
                  <c:v>1598712</c:v>
                </c:pt>
                <c:pt idx="2">
                  <c:v>1449957</c:v>
                </c:pt>
                <c:pt idx="3">
                  <c:v>797990</c:v>
                </c:pt>
                <c:pt idx="4">
                  <c:v>761910</c:v>
                </c:pt>
                <c:pt idx="5">
                  <c:v>738687</c:v>
                </c:pt>
                <c:pt idx="6">
                  <c:v>879959</c:v>
                </c:pt>
                <c:pt idx="7">
                  <c:v>1121118</c:v>
                </c:pt>
                <c:pt idx="8">
                  <c:v>1213232</c:v>
                </c:pt>
                <c:pt idx="9">
                  <c:v>1109748</c:v>
                </c:pt>
                <c:pt idx="10">
                  <c:v>719039</c:v>
                </c:pt>
                <c:pt idx="11">
                  <c:v>835132</c:v>
                </c:pt>
                <c:pt idx="12">
                  <c:v>464192</c:v>
                </c:pt>
                <c:pt idx="13">
                  <c:v>425465</c:v>
                </c:pt>
                <c:pt idx="14">
                  <c:v>106716</c:v>
                </c:pt>
                <c:pt idx="15">
                  <c:v>213012</c:v>
                </c:pt>
                <c:pt idx="16">
                  <c:v>318473</c:v>
                </c:pt>
              </c:numCache>
            </c:numRef>
          </c:val>
        </c:ser>
        <c:marker val="1"/>
        <c:axId val="43296640"/>
        <c:axId val="43298176"/>
      </c:lineChart>
      <c:catAx>
        <c:axId val="43296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3298176"/>
        <c:crosses val="autoZero"/>
        <c:auto val="1"/>
        <c:lblAlgn val="ctr"/>
        <c:lblOffset val="100"/>
      </c:catAx>
      <c:valAx>
        <c:axId val="43298176"/>
        <c:scaling>
          <c:orientation val="minMax"/>
        </c:scaling>
        <c:axPos val="l"/>
        <c:majorGridlines/>
        <c:numFmt formatCode="General" sourceLinked="1"/>
        <c:tickLblPos val="nextTo"/>
        <c:spPr>
          <a:ln w="12700"/>
        </c:spPr>
        <c:txPr>
          <a:bodyPr/>
          <a:lstStyle/>
          <a:p>
            <a:pPr>
              <a:defRPr b="1"/>
            </a:pPr>
            <a:endParaRPr lang="sv-SE"/>
          </a:p>
        </c:txPr>
        <c:crossAx val="432966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Blad1!$E$4:$E$6</c:f>
              <c:strCache>
                <c:ptCount val="1"/>
                <c:pt idx="0">
                  <c:v>lax &gt; 10 m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Blad1!$E$7:$E$23</c:f>
              <c:numCache>
                <c:formatCode>General</c:formatCode>
                <c:ptCount val="17"/>
                <c:pt idx="0">
                  <c:v>20853</c:v>
                </c:pt>
                <c:pt idx="1">
                  <c:v>15077</c:v>
                </c:pt>
                <c:pt idx="2">
                  <c:v>8004</c:v>
                </c:pt>
                <c:pt idx="3">
                  <c:v>6173</c:v>
                </c:pt>
                <c:pt idx="4">
                  <c:v>11281</c:v>
                </c:pt>
                <c:pt idx="5">
                  <c:v>4101</c:v>
                </c:pt>
                <c:pt idx="6">
                  <c:v>3811</c:v>
                </c:pt>
                <c:pt idx="7">
                  <c:v>5716</c:v>
                </c:pt>
                <c:pt idx="8">
                  <c:v>16951</c:v>
                </c:pt>
                <c:pt idx="9">
                  <c:v>9578</c:v>
                </c:pt>
                <c:pt idx="10">
                  <c:v>7575</c:v>
                </c:pt>
                <c:pt idx="11">
                  <c:v>5510</c:v>
                </c:pt>
                <c:pt idx="12">
                  <c:v>1967</c:v>
                </c:pt>
                <c:pt idx="13">
                  <c:v>235</c:v>
                </c:pt>
                <c:pt idx="14">
                  <c:v>631</c:v>
                </c:pt>
                <c:pt idx="15">
                  <c:v>186</c:v>
                </c:pt>
                <c:pt idx="16">
                  <c:v>138</c:v>
                </c:pt>
              </c:numCache>
            </c:numRef>
          </c:val>
        </c:ser>
        <c:ser>
          <c:idx val="1"/>
          <c:order val="1"/>
          <c:tx>
            <c:strRef>
              <c:f>Blad1!$F$4:$F$6</c:f>
              <c:strCache>
                <c:ptCount val="1"/>
                <c:pt idx="0">
                  <c:v>lax kustfiske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Blad1!$F$7:$F$23</c:f>
              <c:numCache>
                <c:formatCode>General</c:formatCode>
                <c:ptCount val="17"/>
                <c:pt idx="0">
                  <c:v>62122</c:v>
                </c:pt>
                <c:pt idx="1">
                  <c:v>44927</c:v>
                </c:pt>
                <c:pt idx="2">
                  <c:v>34808</c:v>
                </c:pt>
                <c:pt idx="3">
                  <c:v>27209</c:v>
                </c:pt>
                <c:pt idx="4">
                  <c:v>28707</c:v>
                </c:pt>
                <c:pt idx="5">
                  <c:v>30503</c:v>
                </c:pt>
                <c:pt idx="6">
                  <c:v>46097</c:v>
                </c:pt>
                <c:pt idx="7">
                  <c:v>23057</c:v>
                </c:pt>
                <c:pt idx="8">
                  <c:v>47042</c:v>
                </c:pt>
                <c:pt idx="9">
                  <c:v>41385</c:v>
                </c:pt>
                <c:pt idx="10">
                  <c:v>32586</c:v>
                </c:pt>
                <c:pt idx="11">
                  <c:v>18550</c:v>
                </c:pt>
                <c:pt idx="12">
                  <c:v>29477</c:v>
                </c:pt>
                <c:pt idx="13">
                  <c:v>37741</c:v>
                </c:pt>
                <c:pt idx="14">
                  <c:v>37621</c:v>
                </c:pt>
                <c:pt idx="15">
                  <c:v>29190</c:v>
                </c:pt>
                <c:pt idx="16">
                  <c:v>37362</c:v>
                </c:pt>
              </c:numCache>
            </c:numRef>
          </c:val>
        </c:ser>
        <c:ser>
          <c:idx val="2"/>
          <c:order val="2"/>
          <c:tx>
            <c:strRef>
              <c:f>Blad1!$O$4:$O$6</c:f>
              <c:strCache>
                <c:ptCount val="1"/>
                <c:pt idx="0">
                  <c:v>öring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Blad1!$O$7:$O$23</c:f>
              <c:numCache>
                <c:formatCode>General</c:formatCode>
                <c:ptCount val="17"/>
                <c:pt idx="0">
                  <c:v>27018</c:v>
                </c:pt>
                <c:pt idx="1">
                  <c:v>25729</c:v>
                </c:pt>
                <c:pt idx="2">
                  <c:v>23783</c:v>
                </c:pt>
                <c:pt idx="3">
                  <c:v>27667</c:v>
                </c:pt>
                <c:pt idx="4">
                  <c:v>27739</c:v>
                </c:pt>
                <c:pt idx="5">
                  <c:v>23297</c:v>
                </c:pt>
                <c:pt idx="6">
                  <c:v>22717</c:v>
                </c:pt>
                <c:pt idx="7">
                  <c:v>16785</c:v>
                </c:pt>
                <c:pt idx="8">
                  <c:v>15902</c:v>
                </c:pt>
                <c:pt idx="9">
                  <c:v>18776</c:v>
                </c:pt>
                <c:pt idx="10">
                  <c:v>16493</c:v>
                </c:pt>
                <c:pt idx="11">
                  <c:v>18042</c:v>
                </c:pt>
                <c:pt idx="12">
                  <c:v>16877</c:v>
                </c:pt>
                <c:pt idx="13">
                  <c:v>17563</c:v>
                </c:pt>
                <c:pt idx="14">
                  <c:v>13165</c:v>
                </c:pt>
                <c:pt idx="15">
                  <c:v>11820</c:v>
                </c:pt>
                <c:pt idx="16">
                  <c:v>15091</c:v>
                </c:pt>
              </c:numCache>
            </c:numRef>
          </c:val>
        </c:ser>
        <c:marker val="1"/>
        <c:axId val="43096704"/>
        <c:axId val="43102592"/>
      </c:lineChart>
      <c:catAx>
        <c:axId val="43096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3102592"/>
        <c:crosses val="autoZero"/>
        <c:auto val="1"/>
        <c:lblAlgn val="ctr"/>
        <c:lblOffset val="100"/>
      </c:catAx>
      <c:valAx>
        <c:axId val="4310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30967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Blad1!$H$4:$H$6</c:f>
              <c:strCache>
                <c:ptCount val="1"/>
                <c:pt idx="0">
                  <c:v>sik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Blad1!$H$7:$H$23</c:f>
              <c:numCache>
                <c:formatCode>General</c:formatCode>
                <c:ptCount val="17"/>
                <c:pt idx="0">
                  <c:v>715277</c:v>
                </c:pt>
                <c:pt idx="1">
                  <c:v>560059</c:v>
                </c:pt>
                <c:pt idx="2">
                  <c:v>618442</c:v>
                </c:pt>
                <c:pt idx="3">
                  <c:v>541527</c:v>
                </c:pt>
                <c:pt idx="4">
                  <c:v>475088</c:v>
                </c:pt>
                <c:pt idx="5">
                  <c:v>352547</c:v>
                </c:pt>
                <c:pt idx="6">
                  <c:v>344028</c:v>
                </c:pt>
                <c:pt idx="7">
                  <c:v>366199</c:v>
                </c:pt>
                <c:pt idx="8">
                  <c:v>345442</c:v>
                </c:pt>
                <c:pt idx="9">
                  <c:v>311882</c:v>
                </c:pt>
                <c:pt idx="10">
                  <c:v>296135</c:v>
                </c:pt>
                <c:pt idx="11">
                  <c:v>261155</c:v>
                </c:pt>
                <c:pt idx="12">
                  <c:v>267461</c:v>
                </c:pt>
                <c:pt idx="13">
                  <c:v>278983</c:v>
                </c:pt>
                <c:pt idx="14">
                  <c:v>245176</c:v>
                </c:pt>
                <c:pt idx="15">
                  <c:v>237248</c:v>
                </c:pt>
                <c:pt idx="16">
                  <c:v>231365</c:v>
                </c:pt>
              </c:numCache>
            </c:numRef>
          </c:val>
        </c:ser>
        <c:ser>
          <c:idx val="1"/>
          <c:order val="1"/>
          <c:tx>
            <c:strRef>
              <c:f>Blad1!$I$4:$I$6</c:f>
              <c:strCache>
                <c:ptCount val="1"/>
                <c:pt idx="0">
                  <c:v>abborre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Blad1!$I$7:$I$23</c:f>
              <c:numCache>
                <c:formatCode>General</c:formatCode>
                <c:ptCount val="17"/>
                <c:pt idx="0">
                  <c:v>142120</c:v>
                </c:pt>
                <c:pt idx="1">
                  <c:v>124921</c:v>
                </c:pt>
                <c:pt idx="2">
                  <c:v>100904</c:v>
                </c:pt>
                <c:pt idx="3">
                  <c:v>101753</c:v>
                </c:pt>
                <c:pt idx="4">
                  <c:v>126682</c:v>
                </c:pt>
                <c:pt idx="5">
                  <c:v>107140</c:v>
                </c:pt>
                <c:pt idx="6">
                  <c:v>171061</c:v>
                </c:pt>
                <c:pt idx="7">
                  <c:v>197395</c:v>
                </c:pt>
                <c:pt idx="8">
                  <c:v>159664</c:v>
                </c:pt>
                <c:pt idx="9">
                  <c:v>166956</c:v>
                </c:pt>
                <c:pt idx="10">
                  <c:v>187834</c:v>
                </c:pt>
                <c:pt idx="11">
                  <c:v>191060</c:v>
                </c:pt>
                <c:pt idx="12">
                  <c:v>209419</c:v>
                </c:pt>
                <c:pt idx="13">
                  <c:v>210403</c:v>
                </c:pt>
                <c:pt idx="14">
                  <c:v>212040</c:v>
                </c:pt>
                <c:pt idx="15">
                  <c:v>258685</c:v>
                </c:pt>
                <c:pt idx="16">
                  <c:v>249613</c:v>
                </c:pt>
              </c:numCache>
            </c:numRef>
          </c:val>
        </c:ser>
        <c:marker val="1"/>
        <c:axId val="43346944"/>
        <c:axId val="43352832"/>
      </c:lineChart>
      <c:catAx>
        <c:axId val="43346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3352832"/>
        <c:crosses val="autoZero"/>
        <c:auto val="1"/>
        <c:lblAlgn val="ctr"/>
        <c:lblOffset val="100"/>
      </c:catAx>
      <c:valAx>
        <c:axId val="43352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33469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Blad1!$J$4:$J$6</c:f>
              <c:strCache>
                <c:ptCount val="1"/>
                <c:pt idx="0">
                  <c:v>gädda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Blad1!$J$7:$J$23</c:f>
              <c:numCache>
                <c:formatCode>General</c:formatCode>
                <c:ptCount val="17"/>
                <c:pt idx="0">
                  <c:v>50438</c:v>
                </c:pt>
                <c:pt idx="1">
                  <c:v>62279</c:v>
                </c:pt>
                <c:pt idx="2">
                  <c:v>66138</c:v>
                </c:pt>
                <c:pt idx="3">
                  <c:v>50829</c:v>
                </c:pt>
                <c:pt idx="4">
                  <c:v>60146</c:v>
                </c:pt>
                <c:pt idx="5">
                  <c:v>47729</c:v>
                </c:pt>
                <c:pt idx="6">
                  <c:v>56553</c:v>
                </c:pt>
                <c:pt idx="7">
                  <c:v>51766</c:v>
                </c:pt>
                <c:pt idx="8">
                  <c:v>49382</c:v>
                </c:pt>
                <c:pt idx="9">
                  <c:v>44382</c:v>
                </c:pt>
                <c:pt idx="10">
                  <c:v>43665</c:v>
                </c:pt>
                <c:pt idx="11">
                  <c:v>34111</c:v>
                </c:pt>
                <c:pt idx="12">
                  <c:v>45089</c:v>
                </c:pt>
                <c:pt idx="13">
                  <c:v>49934</c:v>
                </c:pt>
                <c:pt idx="14">
                  <c:v>51955</c:v>
                </c:pt>
                <c:pt idx="15">
                  <c:v>57890</c:v>
                </c:pt>
                <c:pt idx="16">
                  <c:v>65268</c:v>
                </c:pt>
              </c:numCache>
            </c:numRef>
          </c:val>
        </c:ser>
        <c:ser>
          <c:idx val="1"/>
          <c:order val="1"/>
          <c:tx>
            <c:strRef>
              <c:f>Blad1!$K$4:$K$6</c:f>
              <c:strCache>
                <c:ptCount val="1"/>
                <c:pt idx="0">
                  <c:v>lake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Blad1!$K$7:$K$23</c:f>
              <c:numCache>
                <c:formatCode>General</c:formatCode>
                <c:ptCount val="17"/>
                <c:pt idx="0">
                  <c:v>21288</c:v>
                </c:pt>
                <c:pt idx="1">
                  <c:v>28214</c:v>
                </c:pt>
                <c:pt idx="2">
                  <c:v>31749</c:v>
                </c:pt>
                <c:pt idx="3">
                  <c:v>35982</c:v>
                </c:pt>
                <c:pt idx="4">
                  <c:v>27879</c:v>
                </c:pt>
                <c:pt idx="5">
                  <c:v>25732</c:v>
                </c:pt>
                <c:pt idx="6">
                  <c:v>18581</c:v>
                </c:pt>
                <c:pt idx="7">
                  <c:v>12478</c:v>
                </c:pt>
                <c:pt idx="8">
                  <c:v>10985</c:v>
                </c:pt>
                <c:pt idx="9">
                  <c:v>9623</c:v>
                </c:pt>
                <c:pt idx="10">
                  <c:v>11181</c:v>
                </c:pt>
                <c:pt idx="11">
                  <c:v>8838</c:v>
                </c:pt>
                <c:pt idx="12">
                  <c:v>9368</c:v>
                </c:pt>
                <c:pt idx="13">
                  <c:v>12854</c:v>
                </c:pt>
                <c:pt idx="14">
                  <c:v>12298</c:v>
                </c:pt>
                <c:pt idx="15">
                  <c:v>13579</c:v>
                </c:pt>
                <c:pt idx="16">
                  <c:v>19512</c:v>
                </c:pt>
              </c:numCache>
            </c:numRef>
          </c:val>
        </c:ser>
        <c:marker val="1"/>
        <c:axId val="46472192"/>
        <c:axId val="46478080"/>
      </c:lineChart>
      <c:catAx>
        <c:axId val="46472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478080"/>
        <c:crosses val="autoZero"/>
        <c:auto val="1"/>
        <c:lblAlgn val="ctr"/>
        <c:lblOffset val="100"/>
      </c:catAx>
      <c:valAx>
        <c:axId val="464780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4721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Blad1!$L$4:$L$6</c:f>
              <c:strCache>
                <c:ptCount val="1"/>
                <c:pt idx="0">
                  <c:v>braxen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Blad1!$L$7:$L$23</c:f>
              <c:numCache>
                <c:formatCode>General</c:formatCode>
                <c:ptCount val="17"/>
                <c:pt idx="0">
                  <c:v>10302</c:v>
                </c:pt>
                <c:pt idx="1">
                  <c:v>21838</c:v>
                </c:pt>
                <c:pt idx="2">
                  <c:v>15755</c:v>
                </c:pt>
                <c:pt idx="3">
                  <c:v>16413</c:v>
                </c:pt>
                <c:pt idx="4">
                  <c:v>16286</c:v>
                </c:pt>
                <c:pt idx="5">
                  <c:v>15090</c:v>
                </c:pt>
                <c:pt idx="6">
                  <c:v>21702</c:v>
                </c:pt>
                <c:pt idx="7">
                  <c:v>35596</c:v>
                </c:pt>
                <c:pt idx="8">
                  <c:v>20732</c:v>
                </c:pt>
                <c:pt idx="9">
                  <c:v>24958</c:v>
                </c:pt>
                <c:pt idx="10">
                  <c:v>46923</c:v>
                </c:pt>
                <c:pt idx="11">
                  <c:v>59162</c:v>
                </c:pt>
                <c:pt idx="12">
                  <c:v>82242</c:v>
                </c:pt>
                <c:pt idx="13">
                  <c:v>70534</c:v>
                </c:pt>
                <c:pt idx="14">
                  <c:v>72413</c:v>
                </c:pt>
                <c:pt idx="15">
                  <c:v>155533</c:v>
                </c:pt>
                <c:pt idx="16">
                  <c:v>156312</c:v>
                </c:pt>
              </c:numCache>
            </c:numRef>
          </c:val>
        </c:ser>
        <c:ser>
          <c:idx val="1"/>
          <c:order val="1"/>
          <c:tx>
            <c:strRef>
              <c:f>Blad1!$M$4:$M$6</c:f>
              <c:strCache>
                <c:ptCount val="1"/>
                <c:pt idx="0">
                  <c:v>mört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Blad1!$M$7:$M$23</c:f>
              <c:numCache>
                <c:formatCode>General</c:formatCode>
                <c:ptCount val="17"/>
                <c:pt idx="0">
                  <c:v>30457</c:v>
                </c:pt>
                <c:pt idx="1">
                  <c:v>54362</c:v>
                </c:pt>
                <c:pt idx="2">
                  <c:v>42092</c:v>
                </c:pt>
                <c:pt idx="3">
                  <c:v>32767</c:v>
                </c:pt>
                <c:pt idx="4">
                  <c:v>41118</c:v>
                </c:pt>
                <c:pt idx="5">
                  <c:v>50209</c:v>
                </c:pt>
                <c:pt idx="6">
                  <c:v>23076</c:v>
                </c:pt>
                <c:pt idx="7">
                  <c:v>39804</c:v>
                </c:pt>
                <c:pt idx="8">
                  <c:v>21830</c:v>
                </c:pt>
                <c:pt idx="9">
                  <c:v>18843</c:v>
                </c:pt>
                <c:pt idx="10">
                  <c:v>22079</c:v>
                </c:pt>
                <c:pt idx="11">
                  <c:v>40567</c:v>
                </c:pt>
                <c:pt idx="12">
                  <c:v>33560</c:v>
                </c:pt>
                <c:pt idx="13">
                  <c:v>28945</c:v>
                </c:pt>
                <c:pt idx="14">
                  <c:v>44316</c:v>
                </c:pt>
                <c:pt idx="15">
                  <c:v>64832</c:v>
                </c:pt>
                <c:pt idx="16">
                  <c:v>66690</c:v>
                </c:pt>
              </c:numCache>
            </c:numRef>
          </c:val>
        </c:ser>
        <c:ser>
          <c:idx val="2"/>
          <c:order val="2"/>
          <c:tx>
            <c:strRef>
              <c:f>Blad1!$Q$4:$Q$6</c:f>
              <c:strCache>
                <c:ptCount val="1"/>
                <c:pt idx="0">
                  <c:v>id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Blad1!$Q$7:$Q$23</c:f>
              <c:numCache>
                <c:formatCode>General</c:formatCode>
                <c:ptCount val="17"/>
                <c:pt idx="0">
                  <c:v>5238</c:v>
                </c:pt>
                <c:pt idx="1">
                  <c:v>5430</c:v>
                </c:pt>
                <c:pt idx="2">
                  <c:v>5140</c:v>
                </c:pt>
                <c:pt idx="3">
                  <c:v>4229</c:v>
                </c:pt>
                <c:pt idx="4">
                  <c:v>10533</c:v>
                </c:pt>
                <c:pt idx="5">
                  <c:v>4527</c:v>
                </c:pt>
                <c:pt idx="6">
                  <c:v>4216</c:v>
                </c:pt>
                <c:pt idx="7">
                  <c:v>5011</c:v>
                </c:pt>
                <c:pt idx="8">
                  <c:v>3274</c:v>
                </c:pt>
                <c:pt idx="9">
                  <c:v>3951</c:v>
                </c:pt>
                <c:pt idx="10">
                  <c:v>4826</c:v>
                </c:pt>
                <c:pt idx="11">
                  <c:v>5747</c:v>
                </c:pt>
                <c:pt idx="12">
                  <c:v>7766</c:v>
                </c:pt>
                <c:pt idx="13">
                  <c:v>7338</c:v>
                </c:pt>
                <c:pt idx="14">
                  <c:v>9774</c:v>
                </c:pt>
                <c:pt idx="15">
                  <c:v>12719</c:v>
                </c:pt>
                <c:pt idx="16">
                  <c:v>9886</c:v>
                </c:pt>
              </c:numCache>
            </c:numRef>
          </c:val>
        </c:ser>
        <c:marker val="1"/>
        <c:axId val="46620672"/>
        <c:axId val="46622208"/>
      </c:lineChart>
      <c:catAx>
        <c:axId val="46620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622208"/>
        <c:crosses val="autoZero"/>
        <c:auto val="1"/>
        <c:lblAlgn val="ctr"/>
        <c:lblOffset val="100"/>
      </c:catAx>
      <c:valAx>
        <c:axId val="46622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620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Blad1!$N$4:$N$6</c:f>
              <c:strCache>
                <c:ptCount val="1"/>
                <c:pt idx="0">
                  <c:v>nors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Blad1!$N$7:$N$23</c:f>
              <c:numCache>
                <c:formatCode>General</c:formatCode>
                <c:ptCount val="17"/>
                <c:pt idx="0">
                  <c:v>703446</c:v>
                </c:pt>
                <c:pt idx="1">
                  <c:v>361063</c:v>
                </c:pt>
                <c:pt idx="2">
                  <c:v>431651</c:v>
                </c:pt>
                <c:pt idx="3">
                  <c:v>408186</c:v>
                </c:pt>
                <c:pt idx="4">
                  <c:v>189688</c:v>
                </c:pt>
                <c:pt idx="5">
                  <c:v>266448</c:v>
                </c:pt>
                <c:pt idx="6">
                  <c:v>371642</c:v>
                </c:pt>
                <c:pt idx="7">
                  <c:v>234969</c:v>
                </c:pt>
                <c:pt idx="8">
                  <c:v>180871</c:v>
                </c:pt>
                <c:pt idx="9">
                  <c:v>87461</c:v>
                </c:pt>
                <c:pt idx="10">
                  <c:v>77597</c:v>
                </c:pt>
                <c:pt idx="11">
                  <c:v>105966</c:v>
                </c:pt>
                <c:pt idx="12">
                  <c:v>19569</c:v>
                </c:pt>
                <c:pt idx="13">
                  <c:v>14848</c:v>
                </c:pt>
                <c:pt idx="14">
                  <c:v>39598</c:v>
                </c:pt>
                <c:pt idx="15">
                  <c:v>55531</c:v>
                </c:pt>
                <c:pt idx="16">
                  <c:v>132515</c:v>
                </c:pt>
              </c:numCache>
            </c:numRef>
          </c:val>
        </c:ser>
        <c:ser>
          <c:idx val="1"/>
          <c:order val="1"/>
          <c:tx>
            <c:strRef>
              <c:f>Blad1!$R$4:$R$6</c:f>
              <c:strCache>
                <c:ptCount val="1"/>
                <c:pt idx="0">
                  <c:v>siklöja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Blad1!$A$7:$A$23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Blad1!$R$7:$R$23</c:f>
              <c:numCache>
                <c:formatCode>General</c:formatCode>
                <c:ptCount val="17"/>
                <c:pt idx="0">
                  <c:v>17336</c:v>
                </c:pt>
                <c:pt idx="1">
                  <c:v>9780</c:v>
                </c:pt>
                <c:pt idx="2">
                  <c:v>9011</c:v>
                </c:pt>
                <c:pt idx="3">
                  <c:v>4278</c:v>
                </c:pt>
                <c:pt idx="4">
                  <c:v>5476</c:v>
                </c:pt>
                <c:pt idx="5">
                  <c:v>6881</c:v>
                </c:pt>
                <c:pt idx="6">
                  <c:v>5594</c:v>
                </c:pt>
                <c:pt idx="7">
                  <c:v>3766</c:v>
                </c:pt>
                <c:pt idx="8">
                  <c:v>5195</c:v>
                </c:pt>
                <c:pt idx="9">
                  <c:v>1537</c:v>
                </c:pt>
                <c:pt idx="10">
                  <c:v>1464</c:v>
                </c:pt>
                <c:pt idx="11">
                  <c:v>3346</c:v>
                </c:pt>
                <c:pt idx="12">
                  <c:v>3277</c:v>
                </c:pt>
                <c:pt idx="13">
                  <c:v>4192</c:v>
                </c:pt>
                <c:pt idx="14">
                  <c:v>5431</c:v>
                </c:pt>
                <c:pt idx="15">
                  <c:v>6990</c:v>
                </c:pt>
                <c:pt idx="16">
                  <c:v>10107</c:v>
                </c:pt>
              </c:numCache>
            </c:numRef>
          </c:val>
        </c:ser>
        <c:marker val="1"/>
        <c:axId val="46666112"/>
        <c:axId val="46667648"/>
      </c:lineChart>
      <c:catAx>
        <c:axId val="46666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667648"/>
        <c:crosses val="autoZero"/>
        <c:auto val="1"/>
        <c:lblAlgn val="ctr"/>
        <c:lblOffset val="100"/>
      </c:catAx>
      <c:valAx>
        <c:axId val="4666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466661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sv-SE"/>
          </a:p>
        </c:txPr>
      </c:legendEntry>
      <c:layout/>
      <c:txPr>
        <a:bodyPr/>
        <a:lstStyle/>
        <a:p>
          <a:pPr>
            <a:defRPr b="1"/>
          </a:pPr>
          <a:endParaRPr lang="sv-SE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3744-3D9E-4785-86A9-E375638B0861}" type="datetimeFigureOut">
              <a:rPr lang="sv-SE" smtClean="0"/>
              <a:pPr/>
              <a:t>2014-07-18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BE05-9488-445C-8B27-185B01319AE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67544" y="6206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/>
              <a:t>Saaliin </a:t>
            </a:r>
            <a:r>
              <a:rPr lang="fi-FI" sz="3600" b="1" dirty="0" smtClean="0"/>
              <a:t>(kg) </a:t>
            </a:r>
            <a:r>
              <a:rPr lang="fi-FI" sz="3600" b="1" dirty="0" smtClean="0"/>
              <a:t>kehitys lajeittain </a:t>
            </a:r>
            <a:endParaRPr lang="fi-FI" sz="3600" b="1" dirty="0" smtClean="0"/>
          </a:p>
          <a:p>
            <a:pPr algn="ctr"/>
            <a:r>
              <a:rPr lang="fi-FI" sz="3600" b="1" dirty="0" smtClean="0"/>
              <a:t>1996-2012 </a:t>
            </a:r>
            <a:r>
              <a:rPr lang="fi-FI" sz="3600" b="1" dirty="0" smtClean="0"/>
              <a:t>ammattimaisessa kalastuksessa</a:t>
            </a:r>
            <a:endParaRPr lang="fi-FI" sz="3600" b="1" dirty="0" smtClean="0"/>
          </a:p>
        </p:txBody>
      </p:sp>
      <p:pic>
        <p:nvPicPr>
          <p:cNvPr id="10" name="Bildobjekt 4" descr="top_banner_0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708920"/>
            <a:ext cx="1356925" cy="70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4952" y="3789040"/>
            <a:ext cx="17281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2" descr="500px-Närpiö.vaakuna.svg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708920"/>
            <a:ext cx="6223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objekt 5" descr="500px-Kaskinen.vaakuna.svg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573016"/>
            <a:ext cx="612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6" descr="422px-Kristiinankaupunki.vaakuna.svg.t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4437112"/>
            <a:ext cx="6159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objekt 11" descr="Pohjanmaa_vari_150rgb_jpeg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11525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10" descr="havkraftEU_cmy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2708920"/>
            <a:ext cx="14049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Bildobjekt 9" descr="alue_SW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4149080"/>
            <a:ext cx="24257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115616" y="692696"/>
          <a:ext cx="6984776" cy="432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187624" y="620688"/>
          <a:ext cx="65527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259632" y="620688"/>
          <a:ext cx="65527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331640" y="692696"/>
          <a:ext cx="65527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331640" y="548680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ör\Mina dokument\Mina dokument\Logon\ÖFF logo jp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14400" cy="1143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ör\Mina dokument\Mina dokument\Logon\FD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791200"/>
            <a:ext cx="1600200" cy="8318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istratör\Mina dokument\Mina dokument\Logon\PP_logogreen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715000"/>
            <a:ext cx="1219200" cy="898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43000" y="5943600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6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ÖSTERBOTTENS </a:t>
            </a:r>
            <a:r>
              <a:rPr lang="sv-SE" sz="1600" b="1">
                <a:solidFill>
                  <a:srgbClr val="0000FF"/>
                </a:solidFill>
                <a:latin typeface="Arial" charset="0"/>
                <a:cs typeface="Arial" charset="0"/>
              </a:rPr>
              <a:t>FISKARFÖRBUND r.f.</a:t>
            </a:r>
          </a:p>
          <a:p>
            <a:r>
              <a:rPr lang="fi-FI" sz="140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Fiskets utvecklingsorganisation www.fishpoint.net</a:t>
            </a:r>
            <a:endParaRPr lang="sv-SE" sz="14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8925" y="5222875"/>
            <a:ext cx="837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dirty="0" smtClean="0"/>
              <a:t>_______________________________________________________________________</a:t>
            </a:r>
            <a:endParaRPr lang="sv-SE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115616" y="692696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Office PowerPoint</Application>
  <PresentationFormat>Bildspel på skärmen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 </dc:creator>
  <cp:lastModifiedBy> </cp:lastModifiedBy>
  <cp:revision>6</cp:revision>
  <dcterms:created xsi:type="dcterms:W3CDTF">2014-07-18T09:50:33Z</dcterms:created>
  <dcterms:modified xsi:type="dcterms:W3CDTF">2014-07-18T11:25:57Z</dcterms:modified>
</cp:coreProperties>
</file>