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2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Abborre</c:v>
          </c:tx>
          <c:val>
            <c:numRef>
              <c:f>'Månatliga fångster'!$H$4:$H$15</c:f>
              <c:numCache>
                <c:formatCode>0</c:formatCode>
                <c:ptCount val="12"/>
                <c:pt idx="0">
                  <c:v>4123.75</c:v>
                </c:pt>
                <c:pt idx="1">
                  <c:v>3572.75</c:v>
                </c:pt>
                <c:pt idx="2">
                  <c:v>4472.25</c:v>
                </c:pt>
                <c:pt idx="3">
                  <c:v>30343.25</c:v>
                </c:pt>
                <c:pt idx="4">
                  <c:v>34383.5</c:v>
                </c:pt>
                <c:pt idx="5">
                  <c:v>21659</c:v>
                </c:pt>
                <c:pt idx="6">
                  <c:v>33652.5</c:v>
                </c:pt>
                <c:pt idx="7">
                  <c:v>40729.25</c:v>
                </c:pt>
                <c:pt idx="8">
                  <c:v>28754.5</c:v>
                </c:pt>
                <c:pt idx="9">
                  <c:v>24053</c:v>
                </c:pt>
                <c:pt idx="10">
                  <c:v>21596</c:v>
                </c:pt>
                <c:pt idx="11">
                  <c:v>7329.5</c:v>
                </c:pt>
              </c:numCache>
            </c:numRef>
          </c:val>
        </c:ser>
        <c:gapWidth val="10"/>
        <c:overlap val="90"/>
        <c:axId val="57455360"/>
        <c:axId val="57457280"/>
      </c:barChart>
      <c:catAx>
        <c:axId val="57455360"/>
        <c:scaling>
          <c:orientation val="minMax"/>
        </c:scaling>
        <c:axPos val="b"/>
        <c:tickLblPos val="nextTo"/>
        <c:crossAx val="57457280"/>
        <c:crosses val="autoZero"/>
        <c:auto val="1"/>
        <c:lblAlgn val="ctr"/>
        <c:lblOffset val="100"/>
      </c:catAx>
      <c:valAx>
        <c:axId val="57457280"/>
        <c:scaling>
          <c:orientation val="minMax"/>
        </c:scaling>
        <c:axPos val="l"/>
        <c:majorGridlines/>
        <c:numFmt formatCode="0" sourceLinked="1"/>
        <c:tickLblPos val="nextTo"/>
        <c:crossAx val="5745536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/>
    <c:plotArea>
      <c:layout/>
      <c:barChart>
        <c:barDir val="col"/>
        <c:grouping val="clustered"/>
        <c:ser>
          <c:idx val="1"/>
          <c:order val="0"/>
          <c:tx>
            <c:v>Id</c:v>
          </c:tx>
          <c:val>
            <c:numRef>
              <c:f>'Månatliga fångster'!$H$169:$H$180</c:f>
              <c:numCache>
                <c:formatCode>0</c:formatCode>
                <c:ptCount val="12"/>
                <c:pt idx="0">
                  <c:v>483.75</c:v>
                </c:pt>
                <c:pt idx="1">
                  <c:v>487.5</c:v>
                </c:pt>
                <c:pt idx="2">
                  <c:v>700</c:v>
                </c:pt>
                <c:pt idx="3">
                  <c:v>1097.25</c:v>
                </c:pt>
                <c:pt idx="4">
                  <c:v>1104.5</c:v>
                </c:pt>
                <c:pt idx="5">
                  <c:v>683.25</c:v>
                </c:pt>
                <c:pt idx="6">
                  <c:v>884.25</c:v>
                </c:pt>
                <c:pt idx="7">
                  <c:v>1052</c:v>
                </c:pt>
                <c:pt idx="8">
                  <c:v>1078.25</c:v>
                </c:pt>
                <c:pt idx="9">
                  <c:v>899.75</c:v>
                </c:pt>
                <c:pt idx="10">
                  <c:v>1051.25</c:v>
                </c:pt>
                <c:pt idx="11">
                  <c:v>657.25</c:v>
                </c:pt>
              </c:numCache>
            </c:numRef>
          </c:val>
        </c:ser>
        <c:gapWidth val="10"/>
        <c:overlap val="90"/>
        <c:axId val="44927232"/>
        <c:axId val="44949504"/>
      </c:barChart>
      <c:catAx>
        <c:axId val="44927232"/>
        <c:scaling>
          <c:orientation val="minMax"/>
        </c:scaling>
        <c:axPos val="b"/>
        <c:tickLblPos val="nextTo"/>
        <c:crossAx val="44949504"/>
        <c:crosses val="autoZero"/>
        <c:auto val="1"/>
        <c:lblAlgn val="ctr"/>
        <c:lblOffset val="100"/>
      </c:catAx>
      <c:valAx>
        <c:axId val="44949504"/>
        <c:scaling>
          <c:orientation val="minMax"/>
        </c:scaling>
        <c:axPos val="l"/>
        <c:majorGridlines/>
        <c:numFmt formatCode="0" sourceLinked="1"/>
        <c:tickLblPos val="nextTo"/>
        <c:crossAx val="4492723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/>
    <c:plotArea>
      <c:layout/>
      <c:barChart>
        <c:barDir val="col"/>
        <c:grouping val="clustered"/>
        <c:ser>
          <c:idx val="1"/>
          <c:order val="0"/>
          <c:tx>
            <c:v>Nors</c:v>
          </c:tx>
          <c:val>
            <c:numRef>
              <c:f>'Månatliga fångster'!$H$94:$H$105</c:f>
              <c:numCache>
                <c:formatCode>0</c:formatCode>
                <c:ptCount val="12"/>
                <c:pt idx="0" formatCode="General">
                  <c:v>4162</c:v>
                </c:pt>
                <c:pt idx="1">
                  <c:v>4305</c:v>
                </c:pt>
                <c:pt idx="2">
                  <c:v>2957</c:v>
                </c:pt>
                <c:pt idx="3">
                  <c:v>17835.75</c:v>
                </c:pt>
                <c:pt idx="4">
                  <c:v>32412</c:v>
                </c:pt>
                <c:pt idx="5">
                  <c:v>233.25</c:v>
                </c:pt>
                <c:pt idx="6">
                  <c:v>149.25</c:v>
                </c:pt>
                <c:pt idx="7">
                  <c:v>441.5</c:v>
                </c:pt>
                <c:pt idx="8">
                  <c:v>321.75</c:v>
                </c:pt>
                <c:pt idx="9">
                  <c:v>545.75</c:v>
                </c:pt>
                <c:pt idx="10">
                  <c:v>554.5</c:v>
                </c:pt>
                <c:pt idx="11">
                  <c:v>1658.75</c:v>
                </c:pt>
              </c:numCache>
            </c:numRef>
          </c:val>
        </c:ser>
        <c:gapWidth val="10"/>
        <c:overlap val="90"/>
        <c:axId val="45003904"/>
        <c:axId val="45005440"/>
      </c:barChart>
      <c:catAx>
        <c:axId val="45003904"/>
        <c:scaling>
          <c:orientation val="minMax"/>
        </c:scaling>
        <c:axPos val="b"/>
        <c:tickLblPos val="nextTo"/>
        <c:crossAx val="45005440"/>
        <c:crosses val="autoZero"/>
        <c:auto val="1"/>
        <c:lblAlgn val="ctr"/>
        <c:lblOffset val="100"/>
      </c:catAx>
      <c:valAx>
        <c:axId val="45005440"/>
        <c:scaling>
          <c:orientation val="minMax"/>
        </c:scaling>
        <c:axPos val="l"/>
        <c:majorGridlines/>
        <c:numFmt formatCode="General" sourceLinked="1"/>
        <c:tickLblPos val="nextTo"/>
        <c:crossAx val="45003904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/>
    <c:plotArea>
      <c:layout/>
      <c:barChart>
        <c:barDir val="col"/>
        <c:grouping val="clustered"/>
        <c:ser>
          <c:idx val="1"/>
          <c:order val="0"/>
          <c:tx>
            <c:v>Siklöja</c:v>
          </c:tx>
          <c:val>
            <c:numRef>
              <c:f>'Månatliga fångster'!$H$139:$H$150</c:f>
              <c:numCache>
                <c:formatCode>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3.75</c:v>
                </c:pt>
                <c:pt idx="4">
                  <c:v>164.5</c:v>
                </c:pt>
                <c:pt idx="5">
                  <c:v>1286</c:v>
                </c:pt>
                <c:pt idx="6">
                  <c:v>999.75</c:v>
                </c:pt>
                <c:pt idx="7">
                  <c:v>589.25</c:v>
                </c:pt>
                <c:pt idx="8">
                  <c:v>874.5</c:v>
                </c:pt>
                <c:pt idx="9">
                  <c:v>1351</c:v>
                </c:pt>
                <c:pt idx="10">
                  <c:v>255.25</c:v>
                </c:pt>
                <c:pt idx="11">
                  <c:v>22</c:v>
                </c:pt>
              </c:numCache>
            </c:numRef>
          </c:val>
        </c:ser>
        <c:gapWidth val="10"/>
        <c:overlap val="90"/>
        <c:axId val="45039616"/>
        <c:axId val="45041152"/>
      </c:barChart>
      <c:catAx>
        <c:axId val="45039616"/>
        <c:scaling>
          <c:orientation val="minMax"/>
        </c:scaling>
        <c:axPos val="b"/>
        <c:tickLblPos val="nextTo"/>
        <c:crossAx val="45041152"/>
        <c:crosses val="autoZero"/>
        <c:auto val="1"/>
        <c:lblAlgn val="ctr"/>
        <c:lblOffset val="100"/>
      </c:catAx>
      <c:valAx>
        <c:axId val="45041152"/>
        <c:scaling>
          <c:orientation val="minMax"/>
        </c:scaling>
        <c:axPos val="l"/>
        <c:majorGridlines/>
        <c:numFmt formatCode="0" sourceLinked="1"/>
        <c:tickLblPos val="nextTo"/>
        <c:crossAx val="4503961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/>
    <c:plotArea>
      <c:layout/>
      <c:barChart>
        <c:barDir val="col"/>
        <c:grouping val="clustered"/>
        <c:ser>
          <c:idx val="1"/>
          <c:order val="0"/>
          <c:tx>
            <c:v>Strömming</c:v>
          </c:tx>
          <c:val>
            <c:numRef>
              <c:f>'Månatliga fångster'!$H$49:$H$60</c:f>
              <c:numCache>
                <c:formatCode>0</c:formatCode>
                <c:ptCount val="12"/>
                <c:pt idx="0">
                  <c:v>228451</c:v>
                </c:pt>
                <c:pt idx="1">
                  <c:v>284200.5</c:v>
                </c:pt>
                <c:pt idx="2">
                  <c:v>215877.5</c:v>
                </c:pt>
                <c:pt idx="3">
                  <c:v>581604.75</c:v>
                </c:pt>
                <c:pt idx="4">
                  <c:v>489739.25</c:v>
                </c:pt>
                <c:pt idx="5">
                  <c:v>360577.5</c:v>
                </c:pt>
                <c:pt idx="6">
                  <c:v>725234.75</c:v>
                </c:pt>
                <c:pt idx="7">
                  <c:v>740940.75</c:v>
                </c:pt>
                <c:pt idx="8">
                  <c:v>151812.25</c:v>
                </c:pt>
                <c:pt idx="9">
                  <c:v>68698</c:v>
                </c:pt>
                <c:pt idx="10">
                  <c:v>127813</c:v>
                </c:pt>
                <c:pt idx="11">
                  <c:v>87282</c:v>
                </c:pt>
              </c:numCache>
            </c:numRef>
          </c:val>
        </c:ser>
        <c:gapWidth val="10"/>
        <c:overlap val="90"/>
        <c:axId val="45062784"/>
        <c:axId val="45093248"/>
      </c:barChart>
      <c:catAx>
        <c:axId val="45062784"/>
        <c:scaling>
          <c:orientation val="minMax"/>
        </c:scaling>
        <c:axPos val="b"/>
        <c:tickLblPos val="nextTo"/>
        <c:crossAx val="45093248"/>
        <c:crosses val="autoZero"/>
        <c:auto val="1"/>
        <c:lblAlgn val="ctr"/>
        <c:lblOffset val="100"/>
      </c:catAx>
      <c:valAx>
        <c:axId val="45093248"/>
        <c:scaling>
          <c:orientation val="minMax"/>
        </c:scaling>
        <c:axPos val="l"/>
        <c:majorGridlines/>
        <c:numFmt formatCode="0" sourceLinked="1"/>
        <c:tickLblPos val="nextTo"/>
        <c:crossAx val="45062784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/>
    <c:plotArea>
      <c:layout/>
      <c:barChart>
        <c:barDir val="col"/>
        <c:grouping val="clustered"/>
        <c:ser>
          <c:idx val="1"/>
          <c:order val="0"/>
          <c:tx>
            <c:v>Vassbuk</c:v>
          </c:tx>
          <c:val>
            <c:numRef>
              <c:f>'Månatliga fångster'!$H$199:$H$210</c:f>
              <c:numCache>
                <c:formatCode>0</c:formatCode>
                <c:ptCount val="12"/>
                <c:pt idx="0">
                  <c:v>10455.5</c:v>
                </c:pt>
                <c:pt idx="1">
                  <c:v>9875</c:v>
                </c:pt>
                <c:pt idx="2">
                  <c:v>1500.25</c:v>
                </c:pt>
                <c:pt idx="3">
                  <c:v>13225</c:v>
                </c:pt>
                <c:pt idx="4">
                  <c:v>2725</c:v>
                </c:pt>
                <c:pt idx="5">
                  <c:v>0</c:v>
                </c:pt>
                <c:pt idx="6">
                  <c:v>17667.5</c:v>
                </c:pt>
                <c:pt idx="7">
                  <c:v>83044.25</c:v>
                </c:pt>
                <c:pt idx="8">
                  <c:v>22231.25</c:v>
                </c:pt>
                <c:pt idx="9">
                  <c:v>11613.25</c:v>
                </c:pt>
                <c:pt idx="10">
                  <c:v>5010.5</c:v>
                </c:pt>
                <c:pt idx="11">
                  <c:v>5250</c:v>
                </c:pt>
              </c:numCache>
            </c:numRef>
          </c:val>
        </c:ser>
        <c:gapWidth val="10"/>
        <c:overlap val="90"/>
        <c:axId val="45127168"/>
        <c:axId val="45128704"/>
      </c:barChart>
      <c:catAx>
        <c:axId val="45127168"/>
        <c:scaling>
          <c:orientation val="minMax"/>
        </c:scaling>
        <c:axPos val="b"/>
        <c:tickLblPos val="nextTo"/>
        <c:crossAx val="45128704"/>
        <c:crosses val="autoZero"/>
        <c:auto val="1"/>
        <c:lblAlgn val="ctr"/>
        <c:lblOffset val="100"/>
      </c:catAx>
      <c:valAx>
        <c:axId val="45128704"/>
        <c:scaling>
          <c:orientation val="minMax"/>
        </c:scaling>
        <c:axPos val="l"/>
        <c:majorGridlines/>
        <c:numFmt formatCode="0" sourceLinked="1"/>
        <c:tickLblPos val="nextTo"/>
        <c:crossAx val="451271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Sik</c:v>
          </c:tx>
          <c:val>
            <c:numRef>
              <c:f>'Månatliga fångster'!$H$19:$H$30</c:f>
              <c:numCache>
                <c:formatCode>0</c:formatCode>
                <c:ptCount val="12"/>
                <c:pt idx="0">
                  <c:v>9671.25</c:v>
                </c:pt>
                <c:pt idx="1">
                  <c:v>9699</c:v>
                </c:pt>
                <c:pt idx="2">
                  <c:v>6142.25</c:v>
                </c:pt>
                <c:pt idx="3">
                  <c:v>8818</c:v>
                </c:pt>
                <c:pt idx="4">
                  <c:v>27309.75</c:v>
                </c:pt>
                <c:pt idx="5">
                  <c:v>34105.25</c:v>
                </c:pt>
                <c:pt idx="6">
                  <c:v>26845</c:v>
                </c:pt>
                <c:pt idx="7">
                  <c:v>35328.75</c:v>
                </c:pt>
                <c:pt idx="8">
                  <c:v>42160.5</c:v>
                </c:pt>
                <c:pt idx="9">
                  <c:v>39989.25</c:v>
                </c:pt>
                <c:pt idx="10">
                  <c:v>18991</c:v>
                </c:pt>
                <c:pt idx="11">
                  <c:v>7690.75</c:v>
                </c:pt>
              </c:numCache>
            </c:numRef>
          </c:val>
        </c:ser>
        <c:gapWidth val="10"/>
        <c:overlap val="90"/>
        <c:axId val="42651648"/>
        <c:axId val="42653184"/>
      </c:barChart>
      <c:catAx>
        <c:axId val="42651648"/>
        <c:scaling>
          <c:orientation val="minMax"/>
        </c:scaling>
        <c:axPos val="b"/>
        <c:tickLblPos val="nextTo"/>
        <c:crossAx val="42653184"/>
        <c:crosses val="autoZero"/>
        <c:auto val="1"/>
        <c:lblAlgn val="ctr"/>
        <c:lblOffset val="100"/>
      </c:catAx>
      <c:valAx>
        <c:axId val="42653184"/>
        <c:scaling>
          <c:orientation val="minMax"/>
        </c:scaling>
        <c:axPos val="l"/>
        <c:majorGridlines/>
        <c:numFmt formatCode="0" sourceLinked="1"/>
        <c:tickLblPos val="nextTo"/>
        <c:crossAx val="4265164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Lax</c:v>
          </c:tx>
          <c:val>
            <c:numRef>
              <c:f>'Månatliga fångster'!$H$34:$H$45</c:f>
              <c:numCache>
                <c:formatCode>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1.5</c:v>
                </c:pt>
                <c:pt idx="4">
                  <c:v>0.75000000000000011</c:v>
                </c:pt>
                <c:pt idx="5">
                  <c:v>32738.75</c:v>
                </c:pt>
                <c:pt idx="6">
                  <c:v>7851.25</c:v>
                </c:pt>
                <c:pt idx="7">
                  <c:v>1174.25</c:v>
                </c:pt>
                <c:pt idx="8">
                  <c:v>6.75</c:v>
                </c:pt>
                <c:pt idx="9">
                  <c:v>2.75</c:v>
                </c:pt>
                <c:pt idx="10">
                  <c:v>0</c:v>
                </c:pt>
                <c:pt idx="11">
                  <c:v>152.75</c:v>
                </c:pt>
              </c:numCache>
            </c:numRef>
          </c:val>
        </c:ser>
        <c:gapWidth val="10"/>
        <c:overlap val="90"/>
        <c:axId val="42678912"/>
        <c:axId val="42684800"/>
      </c:barChart>
      <c:catAx>
        <c:axId val="42678912"/>
        <c:scaling>
          <c:orientation val="minMax"/>
        </c:scaling>
        <c:axPos val="b"/>
        <c:tickLblPos val="nextTo"/>
        <c:crossAx val="42684800"/>
        <c:crosses val="autoZero"/>
        <c:auto val="1"/>
        <c:lblAlgn val="ctr"/>
        <c:lblOffset val="100"/>
      </c:catAx>
      <c:valAx>
        <c:axId val="42684800"/>
        <c:scaling>
          <c:orientation val="minMax"/>
        </c:scaling>
        <c:axPos val="l"/>
        <c:majorGridlines/>
        <c:numFmt formatCode="0" sourceLinked="1"/>
        <c:tickLblPos val="nextTo"/>
        <c:crossAx val="4267891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Öring</c:v>
          </c:tx>
          <c:val>
            <c:numRef>
              <c:f>'Månatliga fångster'!$H$184:$H$195</c:f>
              <c:numCache>
                <c:formatCode>0</c:formatCode>
                <c:ptCount val="12"/>
                <c:pt idx="0">
                  <c:v>418.25</c:v>
                </c:pt>
                <c:pt idx="1">
                  <c:v>595.75</c:v>
                </c:pt>
                <c:pt idx="2">
                  <c:v>511</c:v>
                </c:pt>
                <c:pt idx="3">
                  <c:v>1048.75</c:v>
                </c:pt>
                <c:pt idx="4">
                  <c:v>2312</c:v>
                </c:pt>
                <c:pt idx="5">
                  <c:v>3498</c:v>
                </c:pt>
                <c:pt idx="6">
                  <c:v>2536.5</c:v>
                </c:pt>
                <c:pt idx="7">
                  <c:v>1203.25</c:v>
                </c:pt>
                <c:pt idx="8">
                  <c:v>1119</c:v>
                </c:pt>
                <c:pt idx="9">
                  <c:v>1697</c:v>
                </c:pt>
                <c:pt idx="10">
                  <c:v>1007.5</c:v>
                </c:pt>
                <c:pt idx="11">
                  <c:v>471.5</c:v>
                </c:pt>
              </c:numCache>
            </c:numRef>
          </c:val>
        </c:ser>
        <c:gapWidth val="10"/>
        <c:overlap val="90"/>
        <c:axId val="42726912"/>
        <c:axId val="42728448"/>
      </c:barChart>
      <c:catAx>
        <c:axId val="42726912"/>
        <c:scaling>
          <c:orientation val="minMax"/>
        </c:scaling>
        <c:axPos val="b"/>
        <c:tickLblPos val="nextTo"/>
        <c:crossAx val="42728448"/>
        <c:crosses val="autoZero"/>
        <c:auto val="1"/>
        <c:lblAlgn val="ctr"/>
        <c:lblOffset val="100"/>
      </c:catAx>
      <c:valAx>
        <c:axId val="42728448"/>
        <c:scaling>
          <c:orientation val="minMax"/>
        </c:scaling>
        <c:axPos val="l"/>
        <c:majorGridlines/>
        <c:numFmt formatCode="0" sourceLinked="1"/>
        <c:tickLblPos val="nextTo"/>
        <c:crossAx val="4272691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Gädda</c:v>
          </c:tx>
          <c:val>
            <c:numRef>
              <c:f>'Månatliga fångster'!$H$64:$H$75</c:f>
              <c:numCache>
                <c:formatCode>0</c:formatCode>
                <c:ptCount val="12"/>
                <c:pt idx="0">
                  <c:v>8240</c:v>
                </c:pt>
                <c:pt idx="1">
                  <c:v>7296.75</c:v>
                </c:pt>
                <c:pt idx="2">
                  <c:v>6530.75</c:v>
                </c:pt>
                <c:pt idx="3">
                  <c:v>9302.5</c:v>
                </c:pt>
                <c:pt idx="4">
                  <c:v>8231.75</c:v>
                </c:pt>
                <c:pt idx="5">
                  <c:v>1764.5</c:v>
                </c:pt>
                <c:pt idx="6">
                  <c:v>1493</c:v>
                </c:pt>
                <c:pt idx="7">
                  <c:v>2647.25</c:v>
                </c:pt>
                <c:pt idx="8">
                  <c:v>3024</c:v>
                </c:pt>
                <c:pt idx="9">
                  <c:v>4090</c:v>
                </c:pt>
                <c:pt idx="10">
                  <c:v>4920</c:v>
                </c:pt>
                <c:pt idx="11">
                  <c:v>4479.75</c:v>
                </c:pt>
              </c:numCache>
            </c:numRef>
          </c:val>
        </c:ser>
        <c:gapWidth val="10"/>
        <c:overlap val="90"/>
        <c:axId val="43360640"/>
        <c:axId val="43362176"/>
      </c:barChart>
      <c:catAx>
        <c:axId val="43360640"/>
        <c:scaling>
          <c:orientation val="minMax"/>
        </c:scaling>
        <c:axPos val="b"/>
        <c:tickLblPos val="nextTo"/>
        <c:crossAx val="43362176"/>
        <c:crosses val="autoZero"/>
        <c:auto val="1"/>
        <c:lblAlgn val="ctr"/>
        <c:lblOffset val="100"/>
      </c:catAx>
      <c:valAx>
        <c:axId val="43362176"/>
        <c:scaling>
          <c:orientation val="minMax"/>
        </c:scaling>
        <c:axPos val="l"/>
        <c:majorGridlines/>
        <c:numFmt formatCode="0" sourceLinked="1"/>
        <c:tickLblPos val="nextTo"/>
        <c:crossAx val="4336064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Gös</c:v>
          </c:tx>
          <c:val>
            <c:numRef>
              <c:f>'Månatliga fångster'!$H$79:$H$90</c:f>
              <c:numCache>
                <c:formatCode>0</c:formatCode>
                <c:ptCount val="12"/>
                <c:pt idx="0">
                  <c:v>425.5</c:v>
                </c:pt>
                <c:pt idx="1">
                  <c:v>311.25</c:v>
                </c:pt>
                <c:pt idx="2">
                  <c:v>202.75</c:v>
                </c:pt>
                <c:pt idx="3">
                  <c:v>293.5</c:v>
                </c:pt>
                <c:pt idx="4">
                  <c:v>315.5</c:v>
                </c:pt>
                <c:pt idx="5">
                  <c:v>153.75</c:v>
                </c:pt>
                <c:pt idx="6">
                  <c:v>228</c:v>
                </c:pt>
                <c:pt idx="7">
                  <c:v>298</c:v>
                </c:pt>
                <c:pt idx="8">
                  <c:v>1067</c:v>
                </c:pt>
                <c:pt idx="9">
                  <c:v>762.25</c:v>
                </c:pt>
                <c:pt idx="10">
                  <c:v>676.25</c:v>
                </c:pt>
                <c:pt idx="11">
                  <c:v>382.5</c:v>
                </c:pt>
              </c:numCache>
            </c:numRef>
          </c:val>
        </c:ser>
        <c:gapWidth val="10"/>
        <c:overlap val="90"/>
        <c:axId val="44784640"/>
        <c:axId val="44786432"/>
      </c:barChart>
      <c:catAx>
        <c:axId val="44784640"/>
        <c:scaling>
          <c:orientation val="minMax"/>
        </c:scaling>
        <c:axPos val="b"/>
        <c:tickLblPos val="nextTo"/>
        <c:crossAx val="44786432"/>
        <c:crosses val="autoZero"/>
        <c:auto val="1"/>
        <c:lblAlgn val="ctr"/>
        <c:lblOffset val="100"/>
      </c:catAx>
      <c:valAx>
        <c:axId val="44786432"/>
        <c:scaling>
          <c:orientation val="minMax"/>
        </c:scaling>
        <c:axPos val="l"/>
        <c:majorGridlines/>
        <c:numFmt formatCode="0" sourceLinked="1"/>
        <c:tickLblPos val="nextTo"/>
        <c:crossAx val="4478464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Lake</c:v>
          </c:tx>
          <c:val>
            <c:numRef>
              <c:f>'Månatliga fångster'!$H$124:$H$135</c:f>
              <c:numCache>
                <c:formatCode>0</c:formatCode>
                <c:ptCount val="12"/>
                <c:pt idx="0">
                  <c:v>5758.5</c:v>
                </c:pt>
                <c:pt idx="1">
                  <c:v>6110</c:v>
                </c:pt>
                <c:pt idx="2">
                  <c:v>1154.5</c:v>
                </c:pt>
                <c:pt idx="3">
                  <c:v>163.25</c:v>
                </c:pt>
                <c:pt idx="4">
                  <c:v>48.25</c:v>
                </c:pt>
                <c:pt idx="5">
                  <c:v>21.75</c:v>
                </c:pt>
                <c:pt idx="6">
                  <c:v>1.25</c:v>
                </c:pt>
                <c:pt idx="7">
                  <c:v>21.25</c:v>
                </c:pt>
                <c:pt idx="8">
                  <c:v>112.5</c:v>
                </c:pt>
                <c:pt idx="9">
                  <c:v>334.25</c:v>
                </c:pt>
                <c:pt idx="10">
                  <c:v>697</c:v>
                </c:pt>
                <c:pt idx="11">
                  <c:v>1804.25</c:v>
                </c:pt>
              </c:numCache>
            </c:numRef>
          </c:val>
        </c:ser>
        <c:gapWidth val="10"/>
        <c:overlap val="90"/>
        <c:axId val="44803968"/>
        <c:axId val="44805504"/>
      </c:barChart>
      <c:catAx>
        <c:axId val="44803968"/>
        <c:scaling>
          <c:orientation val="minMax"/>
        </c:scaling>
        <c:axPos val="b"/>
        <c:tickLblPos val="nextTo"/>
        <c:crossAx val="44805504"/>
        <c:crosses val="autoZero"/>
        <c:auto val="1"/>
        <c:lblAlgn val="ctr"/>
        <c:lblOffset val="100"/>
      </c:catAx>
      <c:valAx>
        <c:axId val="44805504"/>
        <c:scaling>
          <c:orientation val="minMax"/>
        </c:scaling>
        <c:axPos val="l"/>
        <c:majorGridlines/>
        <c:numFmt formatCode="0" sourceLinked="1"/>
        <c:tickLblPos val="nextTo"/>
        <c:crossAx val="4480396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Braxen</c:v>
          </c:tx>
          <c:val>
            <c:numRef>
              <c:f>'Månatliga fångster'!$H$109:$H$120</c:f>
              <c:numCache>
                <c:formatCode>0</c:formatCode>
                <c:ptCount val="12"/>
                <c:pt idx="0">
                  <c:v>1897.75</c:v>
                </c:pt>
                <c:pt idx="1">
                  <c:v>1570.25</c:v>
                </c:pt>
                <c:pt idx="2">
                  <c:v>1005.75</c:v>
                </c:pt>
                <c:pt idx="3">
                  <c:v>5378.75</c:v>
                </c:pt>
                <c:pt idx="4">
                  <c:v>22356</c:v>
                </c:pt>
                <c:pt idx="5">
                  <c:v>20779.5</c:v>
                </c:pt>
                <c:pt idx="6">
                  <c:v>12377.25</c:v>
                </c:pt>
                <c:pt idx="7">
                  <c:v>16418.5</c:v>
                </c:pt>
                <c:pt idx="8">
                  <c:v>13420.75</c:v>
                </c:pt>
                <c:pt idx="9">
                  <c:v>6842</c:v>
                </c:pt>
                <c:pt idx="10">
                  <c:v>4243</c:v>
                </c:pt>
                <c:pt idx="11">
                  <c:v>2568</c:v>
                </c:pt>
              </c:numCache>
            </c:numRef>
          </c:val>
        </c:ser>
        <c:gapWidth val="10"/>
        <c:overlap val="90"/>
        <c:axId val="44868352"/>
        <c:axId val="44869888"/>
      </c:barChart>
      <c:catAx>
        <c:axId val="44868352"/>
        <c:scaling>
          <c:orientation val="minMax"/>
        </c:scaling>
        <c:axPos val="b"/>
        <c:tickLblPos val="nextTo"/>
        <c:crossAx val="44869888"/>
        <c:crosses val="autoZero"/>
        <c:auto val="1"/>
        <c:lblAlgn val="ctr"/>
        <c:lblOffset val="100"/>
      </c:catAx>
      <c:valAx>
        <c:axId val="44869888"/>
        <c:scaling>
          <c:orientation val="minMax"/>
        </c:scaling>
        <c:axPos val="l"/>
        <c:majorGridlines/>
        <c:numFmt formatCode="0" sourceLinked="1"/>
        <c:tickLblPos val="nextTo"/>
        <c:crossAx val="4486835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Mört</c:v>
          </c:tx>
          <c:val>
            <c:numRef>
              <c:f>'Månatliga fångster'!$H$154:$H$165</c:f>
              <c:numCache>
                <c:formatCode>0</c:formatCode>
                <c:ptCount val="12"/>
                <c:pt idx="0">
                  <c:v>1261</c:v>
                </c:pt>
                <c:pt idx="1">
                  <c:v>1062.5</c:v>
                </c:pt>
                <c:pt idx="2">
                  <c:v>1874.75</c:v>
                </c:pt>
                <c:pt idx="3">
                  <c:v>8273</c:v>
                </c:pt>
                <c:pt idx="4">
                  <c:v>9672.5</c:v>
                </c:pt>
                <c:pt idx="5">
                  <c:v>3197.75</c:v>
                </c:pt>
                <c:pt idx="6">
                  <c:v>4035.5</c:v>
                </c:pt>
                <c:pt idx="7">
                  <c:v>3985.25</c:v>
                </c:pt>
                <c:pt idx="8">
                  <c:v>4156</c:v>
                </c:pt>
                <c:pt idx="9">
                  <c:v>5435.5</c:v>
                </c:pt>
                <c:pt idx="10">
                  <c:v>5441.75</c:v>
                </c:pt>
                <c:pt idx="11">
                  <c:v>3278.5</c:v>
                </c:pt>
              </c:numCache>
            </c:numRef>
          </c:val>
        </c:ser>
        <c:gapWidth val="10"/>
        <c:overlap val="90"/>
        <c:axId val="44899712"/>
        <c:axId val="44901504"/>
      </c:barChart>
      <c:catAx>
        <c:axId val="44899712"/>
        <c:scaling>
          <c:orientation val="minMax"/>
        </c:scaling>
        <c:axPos val="b"/>
        <c:tickLblPos val="nextTo"/>
        <c:crossAx val="44901504"/>
        <c:crosses val="autoZero"/>
        <c:auto val="1"/>
        <c:lblAlgn val="ctr"/>
        <c:lblOffset val="100"/>
      </c:catAx>
      <c:valAx>
        <c:axId val="44901504"/>
        <c:scaling>
          <c:orientation val="minMax"/>
        </c:scaling>
        <c:axPos val="l"/>
        <c:majorGridlines/>
        <c:numFmt formatCode="0" sourceLinked="1"/>
        <c:tickLblPos val="nextTo"/>
        <c:crossAx val="4489971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67544" y="6206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err="1" smtClean="0"/>
              <a:t>Månatliga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fångster</a:t>
            </a:r>
            <a:r>
              <a:rPr lang="fi-FI" sz="3600" b="1" dirty="0" smtClean="0"/>
              <a:t> (kg) </a:t>
            </a:r>
          </a:p>
          <a:p>
            <a:pPr algn="ctr"/>
            <a:r>
              <a:rPr lang="fi-FI" sz="3600" b="1" dirty="0" smtClean="0"/>
              <a:t>i </a:t>
            </a:r>
            <a:r>
              <a:rPr lang="fi-FI" sz="3600" b="1" dirty="0" smtClean="0"/>
              <a:t>det </a:t>
            </a:r>
            <a:r>
              <a:rPr lang="fi-FI" sz="3600" b="1" dirty="0" err="1" smtClean="0"/>
              <a:t>yrkesmässiga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kustfisket</a:t>
            </a:r>
            <a:r>
              <a:rPr lang="fi-FI" sz="3600" b="1" dirty="0" smtClean="0"/>
              <a:t> </a:t>
            </a:r>
            <a:endParaRPr lang="fi-FI" sz="3600" b="1" dirty="0" smtClean="0"/>
          </a:p>
          <a:p>
            <a:pPr algn="ctr"/>
            <a:r>
              <a:rPr lang="fi-FI" sz="3600" b="1" dirty="0" err="1" smtClean="0"/>
              <a:t>medelvärde</a:t>
            </a:r>
            <a:r>
              <a:rPr lang="fi-FI" sz="3600" b="1" dirty="0" smtClean="0"/>
              <a:t> för </a:t>
            </a:r>
            <a:r>
              <a:rPr lang="fi-FI" sz="3600" b="1" dirty="0" err="1" smtClean="0"/>
              <a:t>åren</a:t>
            </a:r>
            <a:r>
              <a:rPr lang="fi-FI" sz="3600" b="1" dirty="0" smtClean="0"/>
              <a:t> 2009-2012</a:t>
            </a:r>
            <a:endParaRPr lang="sv-SE" sz="3600" b="1" dirty="0"/>
          </a:p>
        </p:txBody>
      </p:sp>
      <p:pic>
        <p:nvPicPr>
          <p:cNvPr id="10" name="Bildobjekt 4" descr="top_banner_0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708920"/>
            <a:ext cx="1356925" cy="70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4952" y="3789040"/>
            <a:ext cx="17281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2" descr="500px-Närpiö.vaakuna.svg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708920"/>
            <a:ext cx="6223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objekt 5" descr="500px-Kaskinen.vaakuna.svg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573016"/>
            <a:ext cx="612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objekt 6" descr="422px-Kristiinankaupunki.vaakuna.svg.t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437112"/>
            <a:ext cx="615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objekt 11" descr="Pohjanmaa_vari_150rgb_jpeg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780928"/>
            <a:ext cx="11525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10" descr="havkraftEU_cmyk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708920"/>
            <a:ext cx="14049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Bildobjekt 9" descr="alue_SWE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4149080"/>
            <a:ext cx="24257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1" y="764704"/>
          <a:ext cx="65527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403649" y="836712"/>
          <a:ext cx="6480720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908720"/>
          <a:ext cx="669674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908720"/>
          <a:ext cx="66967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1" y="764704"/>
          <a:ext cx="662473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764704"/>
          <a:ext cx="67687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1259632" y="692696"/>
          <a:ext cx="65527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115616" y="764704"/>
          <a:ext cx="68407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259632" y="692696"/>
          <a:ext cx="66247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187624" y="764704"/>
          <a:ext cx="67687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692696"/>
          <a:ext cx="66967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764704"/>
          <a:ext cx="662473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0" y="764704"/>
          <a:ext cx="65527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0" y="764704"/>
          <a:ext cx="66247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147</Words>
  <Application>Microsoft Office PowerPoint</Application>
  <PresentationFormat>Bildspel på skärmen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 </dc:creator>
  <cp:lastModifiedBy> </cp:lastModifiedBy>
  <cp:revision>5</cp:revision>
  <dcterms:created xsi:type="dcterms:W3CDTF">2014-07-07T10:31:23Z</dcterms:created>
  <dcterms:modified xsi:type="dcterms:W3CDTF">2014-07-18T11:48:31Z</dcterms:modified>
</cp:coreProperties>
</file>